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1" r:id="rId3"/>
    <p:sldId id="275" r:id="rId4"/>
    <p:sldId id="276" r:id="rId5"/>
    <p:sldId id="256" r:id="rId6"/>
    <p:sldId id="258" r:id="rId7"/>
    <p:sldId id="259" r:id="rId8"/>
    <p:sldId id="260" r:id="rId9"/>
    <p:sldId id="261" r:id="rId10"/>
    <p:sldId id="263" r:id="rId11"/>
    <p:sldId id="262" r:id="rId12"/>
    <p:sldId id="265" r:id="rId13"/>
    <p:sldId id="266" r:id="rId14"/>
    <p:sldId id="267" r:id="rId15"/>
    <p:sldId id="274" r:id="rId16"/>
    <p:sldId id="269" r:id="rId17"/>
    <p:sldId id="270" r:id="rId18"/>
  </p:sldIdLst>
  <p:sldSz cx="9144000" cy="6858000" type="screen4x3"/>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94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6/22/2011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8764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6/22/2011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530322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6/22/2011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189983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6/22/2011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73526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9D8999-8FFF-47D6-BCC4-E76B880D0718}" type="datetimeFigureOut">
              <a:rPr lang="en-US" smtClean="0"/>
              <a:t>6/22/2011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1738564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9D8999-8FFF-47D6-BCC4-E76B880D0718}" type="datetimeFigureOut">
              <a:rPr lang="en-US" smtClean="0"/>
              <a:t>6/22/2011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49271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9D8999-8FFF-47D6-BCC4-E76B880D0718}" type="datetimeFigureOut">
              <a:rPr lang="en-US" smtClean="0"/>
              <a:t>6/22/2011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49972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9D8999-8FFF-47D6-BCC4-E76B880D0718}" type="datetimeFigureOut">
              <a:rPr lang="en-US" smtClean="0"/>
              <a:t>6/22/2011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40292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D8999-8FFF-47D6-BCC4-E76B880D0718}" type="datetimeFigureOut">
              <a:rPr lang="en-US" smtClean="0"/>
              <a:t>6/22/2011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20684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9D8999-8FFF-47D6-BCC4-E76B880D0718}" type="datetimeFigureOut">
              <a:rPr lang="en-US" smtClean="0"/>
              <a:t>6/22/2011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311043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9D8999-8FFF-47D6-BCC4-E76B880D0718}" type="datetimeFigureOut">
              <a:rPr lang="en-US" smtClean="0"/>
              <a:t>6/22/2011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3535673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D8999-8FFF-47D6-BCC4-E76B880D0718}" type="datetimeFigureOut">
              <a:rPr lang="en-US" smtClean="0"/>
              <a:t>6/22/2011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D59B1-2AE6-445E-9C87-E7FFD354AFEE}" type="slidenum">
              <a:rPr lang="en-US" smtClean="0"/>
              <a:t>‹#›</a:t>
            </a:fld>
            <a:endParaRPr lang="en-US"/>
          </a:p>
        </p:txBody>
      </p:sp>
    </p:spTree>
    <p:extLst>
      <p:ext uri="{BB962C8B-B14F-4D97-AF65-F5344CB8AC3E}">
        <p14:creationId xmlns:p14="http://schemas.microsoft.com/office/powerpoint/2010/main" val="2470009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990600"/>
            <a:ext cx="6400800" cy="707886"/>
          </a:xfrm>
          <a:prstGeom prst="rect">
            <a:avLst/>
          </a:prstGeom>
          <a:noFill/>
        </p:spPr>
        <p:txBody>
          <a:bodyPr wrap="square" rtlCol="0">
            <a:spAutoFit/>
          </a:bodyPr>
          <a:lstStyle/>
          <a:p>
            <a:r>
              <a:rPr lang="en-US" sz="4000" dirty="0" smtClean="0">
                <a:latin typeface="Papyrus" pitchFamily="66" charset="0"/>
              </a:rPr>
              <a:t>SATILLA, INC.</a:t>
            </a:r>
            <a:endParaRPr lang="en-US" sz="4000" dirty="0">
              <a:latin typeface="Papyrus" pitchFamily="66" charset="0"/>
            </a:endParaRPr>
          </a:p>
        </p:txBody>
      </p:sp>
      <p:pic>
        <p:nvPicPr>
          <p:cNvPr id="3" name="Picture 2" descr="C:\Users\OWNER\AppData\Local\Microsoft\Windows\Temporary Internet Files\Content.Word\1 (54).jpg"/>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133600"/>
            <a:ext cx="3352800" cy="3810000"/>
          </a:xfrm>
          <a:prstGeom prst="rect">
            <a:avLst/>
          </a:prstGeom>
          <a:noFill/>
          <a:ln>
            <a:noFill/>
          </a:ln>
        </p:spPr>
      </p:pic>
    </p:spTree>
    <p:extLst>
      <p:ext uri="{BB962C8B-B14F-4D97-AF65-F5344CB8AC3E}">
        <p14:creationId xmlns:p14="http://schemas.microsoft.com/office/powerpoint/2010/main" val="1754103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83183"/>
            <a:ext cx="3037610" cy="555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205749"/>
            <a:ext cx="1553710" cy="233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273355"/>
            <a:ext cx="1469486" cy="220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450" y="304800"/>
            <a:ext cx="4721949" cy="354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191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3581400"/>
            <a:ext cx="4052907" cy="303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890" y="3677572"/>
            <a:ext cx="3860801" cy="294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890" y="381000"/>
            <a:ext cx="38608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8" y="381000"/>
            <a:ext cx="409204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0313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3294" y="358150"/>
            <a:ext cx="4625851" cy="307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814571"/>
            <a:ext cx="3314700" cy="215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583" y="3706055"/>
            <a:ext cx="3352800" cy="250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00" y="3285915"/>
            <a:ext cx="4260100" cy="3191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806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88879"/>
            <a:ext cx="37338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50724"/>
            <a:ext cx="4419600" cy="617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0"/>
            <a:ext cx="3733800" cy="24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4377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4368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479840"/>
            <a:ext cx="4572000" cy="305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04800"/>
            <a:ext cx="3886200" cy="269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87466"/>
            <a:ext cx="35052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235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Picture 16" descr="http://www.vivapalencia.com/assets/pal_popups/VILLAGE_WAL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 y="228600"/>
            <a:ext cx="4419600" cy="2820804"/>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343" y="3953522"/>
            <a:ext cx="363347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5"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706665"/>
            <a:ext cx="3486944" cy="260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descr="C:\Users\OWNER\AppData\Local\Microsoft\Windows\Temporary Internet Files\Content.Word\hawk406-9.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0" y="609600"/>
            <a:ext cx="3081814" cy="2439804"/>
          </a:xfrm>
          <a:prstGeom prst="rect">
            <a:avLst/>
          </a:prstGeom>
          <a:noFill/>
          <a:ln>
            <a:noFill/>
          </a:ln>
        </p:spPr>
      </p:pic>
    </p:spTree>
    <p:extLst>
      <p:ext uri="{BB962C8B-B14F-4D97-AF65-F5344CB8AC3E}">
        <p14:creationId xmlns:p14="http://schemas.microsoft.com/office/powerpoint/2010/main" val="3346534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28601"/>
            <a:ext cx="4685081"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600" y="2891018"/>
            <a:ext cx="4414837" cy="3656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81400"/>
            <a:ext cx="32512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545307"/>
            <a:ext cx="3048000"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35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1904999"/>
            <a:ext cx="4051109" cy="3416320"/>
          </a:xfrm>
          <a:prstGeom prst="rect">
            <a:avLst/>
          </a:prstGeom>
          <a:noFill/>
        </p:spPr>
        <p:txBody>
          <a:bodyPr wrap="none" rtlCol="0">
            <a:spAutoFit/>
          </a:bodyPr>
          <a:lstStyle/>
          <a:p>
            <a:pPr algn="ctr"/>
            <a:r>
              <a:rPr lang="en-US" sz="3200" dirty="0" smtClean="0">
                <a:latin typeface="Papyrus" pitchFamily="66" charset="0"/>
              </a:rPr>
              <a:t>SATILLA, INC.</a:t>
            </a:r>
          </a:p>
          <a:p>
            <a:pPr algn="ctr"/>
            <a:r>
              <a:rPr lang="en-US" sz="2000" dirty="0" smtClean="0">
                <a:latin typeface="Papyrus" pitchFamily="66" charset="0"/>
              </a:rPr>
              <a:t>2742 HERSCHEL ST.</a:t>
            </a:r>
          </a:p>
          <a:p>
            <a:pPr algn="ctr"/>
            <a:r>
              <a:rPr lang="en-US" sz="2000" dirty="0" smtClean="0">
                <a:latin typeface="Papyrus" pitchFamily="66" charset="0"/>
              </a:rPr>
              <a:t>JACKSONVILLE, FL </a:t>
            </a:r>
            <a:r>
              <a:rPr lang="en-US" sz="2000" dirty="0" smtClean="0">
                <a:latin typeface="Papyrus" pitchFamily="66" charset="0"/>
              </a:rPr>
              <a:t>32205</a:t>
            </a:r>
          </a:p>
          <a:p>
            <a:endParaRPr lang="en-US" sz="2000" dirty="0">
              <a:latin typeface="Papyrus" pitchFamily="66" charset="0"/>
            </a:endParaRPr>
          </a:p>
          <a:p>
            <a:endParaRPr lang="en-US" sz="2000" dirty="0" smtClean="0">
              <a:latin typeface="Papyrus" pitchFamily="66" charset="0"/>
            </a:endParaRPr>
          </a:p>
          <a:p>
            <a:endParaRPr lang="en-US" sz="2000" dirty="0">
              <a:latin typeface="Papyrus" pitchFamily="66" charset="0"/>
            </a:endParaRPr>
          </a:p>
          <a:p>
            <a:endParaRPr lang="en-US" sz="2000" dirty="0" smtClean="0">
              <a:latin typeface="Papyrus" pitchFamily="66" charset="0"/>
            </a:endParaRPr>
          </a:p>
          <a:p>
            <a:endParaRPr lang="en-US" sz="2400" dirty="0">
              <a:latin typeface="Papyrus" pitchFamily="66" charset="0"/>
            </a:endParaRPr>
          </a:p>
          <a:p>
            <a:pPr algn="ctr"/>
            <a:r>
              <a:rPr lang="en-US" sz="2000" dirty="0" smtClean="0">
                <a:latin typeface="Papyrus" pitchFamily="66" charset="0"/>
              </a:rPr>
              <a:t>904.389.3704</a:t>
            </a:r>
          </a:p>
          <a:p>
            <a:pPr algn="ctr"/>
            <a:r>
              <a:rPr lang="en-US" sz="2000" dirty="0" smtClean="0">
                <a:latin typeface="Papyrus" pitchFamily="66" charset="0"/>
              </a:rPr>
              <a:t>904.389.3805 </a:t>
            </a:r>
            <a:r>
              <a:rPr lang="en-US" sz="2000" dirty="0" err="1" smtClean="0">
                <a:latin typeface="Papyrus" pitchFamily="66" charset="0"/>
              </a:rPr>
              <a:t>fx</a:t>
            </a:r>
            <a:endParaRPr lang="en-US" sz="2000" dirty="0">
              <a:latin typeface="Papyrus"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429000"/>
            <a:ext cx="7429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62" y="3467100"/>
            <a:ext cx="6953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292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5694218" y="2035105"/>
            <a:ext cx="30988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381000"/>
            <a:ext cx="5181600" cy="5632311"/>
          </a:xfrm>
          <a:prstGeom prst="rect">
            <a:avLst/>
          </a:prstGeom>
          <a:noFill/>
        </p:spPr>
        <p:txBody>
          <a:bodyPr wrap="square" rtlCol="0">
            <a:spAutoFit/>
          </a:bodyPr>
          <a:lstStyle/>
          <a:p>
            <a:r>
              <a:rPr lang="en-US" dirty="0" smtClean="0"/>
              <a:t>BRAD WALTERS:  </a:t>
            </a:r>
            <a:r>
              <a:rPr lang="en-US" dirty="0"/>
              <a:t>Mr. Walters started his career in the construction industry while in high school as a carpenter's helper during the summers and worked in many areas of the construction industry until he formed Satilla, Inc. in 2004. </a:t>
            </a:r>
            <a:r>
              <a:rPr lang="en-US" dirty="0" smtClean="0"/>
              <a:t> Based </a:t>
            </a:r>
            <a:r>
              <a:rPr lang="en-US" dirty="0"/>
              <a:t>on Mr. Walters' experiences and interests he decided to create a company </a:t>
            </a:r>
            <a:r>
              <a:rPr lang="en-US" dirty="0" smtClean="0"/>
              <a:t>that </a:t>
            </a:r>
            <a:r>
              <a:rPr lang="en-US" dirty="0"/>
              <a:t>delivered creative, high quality work at a good value to its clients. Since the company's inception Satilla has built projects in Sea Island, Georgia and in Jacksonville, Florida. These projects have ranged in value from five million dollars to a few thousand dollars. This value range is illustrative of the company's desire to serve its clients needs regardless of the scope of the work. Mr. Walters is a Certified Building Contractor and attended both the University of Georgia and Georgia State University where he studied history. Satilla's office was awarded "Best Renovation" by Riverside Avondale Preservation in 2009.</a:t>
            </a:r>
          </a:p>
          <a:p>
            <a:endParaRPr lang="en-US" dirty="0"/>
          </a:p>
        </p:txBody>
      </p:sp>
    </p:spTree>
    <p:extLst>
      <p:ext uri="{BB962C8B-B14F-4D97-AF65-F5344CB8AC3E}">
        <p14:creationId xmlns:p14="http://schemas.microsoft.com/office/powerpoint/2010/main" val="63242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7200" y="990600"/>
            <a:ext cx="4066308" cy="5355312"/>
          </a:xfrm>
          <a:prstGeom prst="rect">
            <a:avLst/>
          </a:prstGeom>
          <a:noFill/>
        </p:spPr>
        <p:txBody>
          <a:bodyPr wrap="square" rtlCol="0">
            <a:spAutoFit/>
          </a:bodyPr>
          <a:lstStyle/>
          <a:p>
            <a:r>
              <a:rPr lang="en-US" dirty="0" smtClean="0"/>
              <a:t>STEWART GREEN: </a:t>
            </a:r>
            <a:r>
              <a:rPr lang="en-US" dirty="0"/>
              <a:t>Mr. Green started his construction experience as a laborer when he was 15 working as a carpenter </a:t>
            </a:r>
            <a:r>
              <a:rPr lang="en-US" dirty="0" smtClean="0"/>
              <a:t>through </a:t>
            </a:r>
            <a:r>
              <a:rPr lang="en-US" dirty="0"/>
              <a:t>high-school and college, eventually finding a place in field management to work from foreman to superintendent.  Mr. Green has managed $200M A+++ </a:t>
            </a:r>
            <a:r>
              <a:rPr lang="en-US" dirty="0" smtClean="0"/>
              <a:t>offices, selected tenant build-outs and high-end residential homes, following clients in projects of character and performance.   </a:t>
            </a:r>
            <a:r>
              <a:rPr lang="en-US" dirty="0"/>
              <a:t>Mr. Green is a Certified General Contractor, </a:t>
            </a:r>
            <a:r>
              <a:rPr lang="en-US" dirty="0" smtClean="0"/>
              <a:t>Certified LEED Associate and has 2 degrees in Construction Management from Roebuck &amp; Associates.  Mr. Green graduated </a:t>
            </a:r>
            <a:r>
              <a:rPr lang="en-US" dirty="0"/>
              <a:t>from Washington &amp; Lee University with a second degree from the University of North Florida in Construction Management.</a:t>
            </a:r>
          </a:p>
        </p:txBody>
      </p:sp>
      <p:pic>
        <p:nvPicPr>
          <p:cNvPr id="2051" name="Picture 3" descr="C:\Users\OWNER\Pictures\2008_09_25 Gorrie\IMG_1707.JPG"/>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533400" y="1752600"/>
            <a:ext cx="3250939"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6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Papyrus" pitchFamily="66" charset="0"/>
              </a:rPr>
              <a:t>Satilla, Inc.</a:t>
            </a:r>
            <a:endParaRPr lang="en-US" dirty="0">
              <a:latin typeface="Papyrus" pitchFamily="66" charset="0"/>
            </a:endParaRPr>
          </a:p>
        </p:txBody>
      </p:sp>
      <p:sp>
        <p:nvSpPr>
          <p:cNvPr id="3" name="Content Placeholder 2"/>
          <p:cNvSpPr>
            <a:spLocks noGrp="1"/>
          </p:cNvSpPr>
          <p:nvPr>
            <p:ph idx="1"/>
          </p:nvPr>
        </p:nvSpPr>
        <p:spPr/>
        <p:txBody>
          <a:bodyPr>
            <a:normAutofit/>
          </a:bodyPr>
          <a:lstStyle/>
          <a:p>
            <a:pPr marL="0" indent="0">
              <a:buNone/>
            </a:pPr>
            <a:r>
              <a:rPr lang="en-US" sz="2000" dirty="0" smtClean="0"/>
              <a:t>The intent is to create, not build.  While it may be said that a good architect can get an original design into budget, we believe a good builder can build a building to suite both the intent of the owner and the character of the design.  And all while establishing, verifying and buying out a budget so there are no surprises.</a:t>
            </a:r>
            <a:endParaRPr lang="en-US" sz="2000" dirty="0"/>
          </a:p>
        </p:txBody>
      </p:sp>
    </p:spTree>
    <p:extLst>
      <p:ext uri="{BB962C8B-B14F-4D97-AF65-F5344CB8AC3E}">
        <p14:creationId xmlns:p14="http://schemas.microsoft.com/office/powerpoint/2010/main" val="1440009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OWNER\AppData\Local\Microsoft\Windows\Temporary Internet Files\Content.Word\HIw406LR3.jpg"/>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4690110" cy="3517900"/>
          </a:xfrm>
          <a:prstGeom prst="rect">
            <a:avLst/>
          </a:prstGeom>
          <a:noFill/>
          <a:ln>
            <a:noFill/>
          </a:ln>
        </p:spPr>
      </p:pic>
      <p:pic>
        <p:nvPicPr>
          <p:cNvPr id="5" name="Picture 4" descr="C:\Users\OWNER\AppData\Local\Microsoft\Windows\Temporary Internet Files\Content.Word\1 (92).jpg"/>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819400"/>
            <a:ext cx="4724400" cy="3543300"/>
          </a:xfrm>
          <a:prstGeom prst="rect">
            <a:avLst/>
          </a:prstGeom>
          <a:noFill/>
          <a:ln>
            <a:noFill/>
          </a:ln>
        </p:spPr>
      </p:pic>
    </p:spTree>
    <p:extLst>
      <p:ext uri="{BB962C8B-B14F-4D97-AF65-F5344CB8AC3E}">
        <p14:creationId xmlns:p14="http://schemas.microsoft.com/office/powerpoint/2010/main" val="36766302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804" y="2362199"/>
            <a:ext cx="3094196" cy="412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Users\OWNER\AppData\Local\Microsoft\Windows\Temporary Internet Files\Content.Word\1 (90).jpg"/>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
            <a:ext cx="5499100" cy="3668395"/>
          </a:xfrm>
          <a:prstGeom prst="rect">
            <a:avLst/>
          </a:prstGeom>
          <a:noFill/>
          <a:ln>
            <a:noFill/>
          </a:ln>
        </p:spPr>
      </p:pic>
    </p:spTree>
    <p:extLst>
      <p:ext uri="{BB962C8B-B14F-4D97-AF65-F5344CB8AC3E}">
        <p14:creationId xmlns:p14="http://schemas.microsoft.com/office/powerpoint/2010/main" val="2847762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633" y="2057401"/>
            <a:ext cx="5499467" cy="412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4800"/>
            <a:ext cx="4419600" cy="298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984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2819400" cy="375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260763"/>
            <a:ext cx="2590800" cy="411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971800"/>
            <a:ext cx="23876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19619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77087"/>
            <a:ext cx="3592945" cy="269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503" y="277088"/>
            <a:ext cx="3808148" cy="269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340995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9373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TotalTime>
  <Words>218</Words>
  <Application>Microsoft Office PowerPoint</Application>
  <PresentationFormat>On-screen Show (4:3)</PresentationFormat>
  <Paragraphs>15</Paragraphs>
  <Slides>17</Slides>
  <Notes>0</Notes>
  <HiddenSlides>1</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Satilla, Inc.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23</cp:revision>
  <cp:lastPrinted>2010-10-19T11:40:29Z</cp:lastPrinted>
  <dcterms:created xsi:type="dcterms:W3CDTF">2010-10-18T19:53:22Z</dcterms:created>
  <dcterms:modified xsi:type="dcterms:W3CDTF">2011-06-22T11:52:21Z</dcterms:modified>
</cp:coreProperties>
</file>